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4" r:id="rId8"/>
    <p:sldId id="285" r:id="rId9"/>
    <p:sldId id="286" r:id="rId10"/>
    <p:sldId id="279" r:id="rId11"/>
    <p:sldId id="275" r:id="rId12"/>
    <p:sldId id="265" r:id="rId13"/>
    <p:sldId id="264" r:id="rId14"/>
    <p:sldId id="287" r:id="rId15"/>
    <p:sldId id="288" r:id="rId16"/>
    <p:sldId id="270" r:id="rId17"/>
    <p:sldId id="289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63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96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0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b7eSGhqI0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177" y="3458113"/>
            <a:ext cx="804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2D91"/>
                </a:solidFill>
                <a:latin typeface="Futura Bk" panose="020B0502020204020303" pitchFamily="34" charset="0"/>
              </a:rPr>
              <a:t>Development &amp; Communications Board Presentation</a:t>
            </a:r>
            <a:endParaRPr lang="en-US" sz="4400" dirty="0">
              <a:solidFill>
                <a:srgbClr val="662D91"/>
              </a:solidFill>
              <a:latin typeface="Futura Bk" panose="020B05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235258"/>
            <a:ext cx="7132320" cy="2919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9177" y="4973730"/>
            <a:ext cx="8044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Bk" panose="020B0502020204020303" pitchFamily="34" charset="0"/>
              </a:rPr>
              <a:t>Rebecca Mauldin</a:t>
            </a:r>
            <a:r>
              <a:rPr lang="en-US" sz="2000" dirty="0">
                <a:latin typeface="Futura Bk" panose="020B0502020204020303" pitchFamily="34" charset="0"/>
              </a:rPr>
              <a:t>, </a:t>
            </a:r>
            <a:r>
              <a:rPr lang="en-US" sz="2000" i="1" dirty="0">
                <a:latin typeface="Futura Bk" panose="020B0502020204020303" pitchFamily="34" charset="0"/>
              </a:rPr>
              <a:t>Director of Development &amp; </a:t>
            </a:r>
            <a:r>
              <a:rPr lang="en-US" sz="2000" i="1" dirty="0" smtClean="0">
                <a:latin typeface="Futura Bk" panose="020B0502020204020303" pitchFamily="34" charset="0"/>
              </a:rPr>
              <a:t>Communications</a:t>
            </a:r>
          </a:p>
          <a:p>
            <a:endParaRPr lang="en-US" sz="800" dirty="0" smtClean="0">
              <a:latin typeface="Futura Bk" panose="020B0502020204020303" pitchFamily="34" charset="0"/>
            </a:endParaRPr>
          </a:p>
          <a:p>
            <a:r>
              <a:rPr lang="en-US" sz="2000" dirty="0" smtClean="0">
                <a:latin typeface="Futura Bk" panose="020B0502020204020303" pitchFamily="34" charset="0"/>
              </a:rPr>
              <a:t>Natalie Kinsinger, </a:t>
            </a:r>
            <a:r>
              <a:rPr lang="en-US" sz="2000" i="1" dirty="0" smtClean="0">
                <a:latin typeface="Futura Bk" panose="020B0502020204020303" pitchFamily="34" charset="0"/>
              </a:rPr>
              <a:t>Donor Relations &amp; Community Engagement Officer</a:t>
            </a:r>
            <a:endParaRPr lang="en-US" sz="2000" i="1" dirty="0">
              <a:latin typeface="Futura B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The Plan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172"/>
            <a:ext cx="9580571" cy="401651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Futura Bk" panose="020B0502020204020303" pitchFamily="34" charset="0"/>
              </a:rPr>
              <a:t>New </a:t>
            </a:r>
            <a:r>
              <a:rPr lang="en-US" sz="2200" dirty="0" smtClean="0">
                <a:latin typeface="Futura Bk" panose="020B0502020204020303" pitchFamily="34" charset="0"/>
              </a:rPr>
              <a:t>database software! 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Contracted with a professional to get an initial repair sweep done.</a:t>
            </a:r>
            <a:endParaRPr lang="en-US" sz="2000" dirty="0">
              <a:latin typeface="Futura Bk" panose="020B0502020204020303" pitchFamily="34" charset="0"/>
            </a:endParaRP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Continued clean-up and repair will happen as we use the data.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Regular </a:t>
            </a:r>
            <a:r>
              <a:rPr lang="en-US" sz="2000" dirty="0">
                <a:latin typeface="Futura Bk" panose="020B0502020204020303" pitchFamily="34" charset="0"/>
              </a:rPr>
              <a:t>dashboard with information on our donor base</a:t>
            </a:r>
            <a:r>
              <a:rPr lang="en-US" sz="2000" dirty="0" smtClean="0">
                <a:latin typeface="Futura Bk" panose="020B0502020204020303" pitchFamily="34" charset="0"/>
              </a:rPr>
              <a:t>.</a:t>
            </a:r>
            <a:endParaRPr lang="en-US" sz="2200" dirty="0" smtClean="0">
              <a:latin typeface="Futura Bk" panose="020B0502020204020303" pitchFamily="34" charset="0"/>
            </a:endParaRPr>
          </a:p>
          <a:p>
            <a:r>
              <a:rPr lang="en-US" sz="2200" dirty="0" smtClean="0">
                <a:latin typeface="Futura Bk" panose="020B0502020204020303" pitchFamily="34" charset="0"/>
              </a:rPr>
              <a:t>Re-homing non-development focused tasks 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We’re a small team… so we’ve got to get the community working for us!</a:t>
            </a:r>
            <a:endParaRPr lang="en-US" sz="22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359602" cy="770021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latin typeface="Futura Bk" panose="020B0502020204020303" pitchFamily="34" charset="0"/>
              </a:rPr>
              <a:t>ChildStrive’s</a:t>
            </a:r>
            <a:r>
              <a:rPr lang="en-US" sz="4800" dirty="0" smtClean="0">
                <a:latin typeface="Futura Bk" panose="020B0502020204020303" pitchFamily="34" charset="0"/>
              </a:rPr>
              <a:t> Donor Pool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66" y="1624742"/>
            <a:ext cx="3429445" cy="7013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i="1" dirty="0" smtClean="0">
                <a:solidFill>
                  <a:schemeClr val="accent1"/>
                </a:solidFill>
                <a:latin typeface="Futura Bk" panose="020B0502020204020303" pitchFamily="34" charset="0"/>
              </a:rPr>
              <a:t>What We Have…</a:t>
            </a:r>
            <a:endParaRPr lang="en-US" sz="3300" i="1" dirty="0">
              <a:solidFill>
                <a:schemeClr val="accent1"/>
              </a:solidFill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pic>
        <p:nvPicPr>
          <p:cNvPr id="1026" name="Picture 2" descr="https://townsquare.media/site/33/files/2015/06/Backyard-pool.jpg?w=980&amp;q=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2" y="2374234"/>
            <a:ext cx="4505150" cy="26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bc.net.au/news/image/3610336-3x2-940x6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1"/>
          <a:stretch/>
        </p:blipFill>
        <p:spPr bwMode="auto">
          <a:xfrm>
            <a:off x="5238580" y="2773441"/>
            <a:ext cx="4338557" cy="32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21519" y="1857352"/>
            <a:ext cx="3429445" cy="701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300" i="1" dirty="0" smtClean="0">
                <a:solidFill>
                  <a:schemeClr val="accent1"/>
                </a:solidFill>
                <a:latin typeface="Futura Bk" panose="020B0502020204020303" pitchFamily="34" charset="0"/>
              </a:rPr>
              <a:t>What We Need…</a:t>
            </a:r>
            <a:endParaRPr lang="en-US" sz="3300" i="1" dirty="0">
              <a:solidFill>
                <a:schemeClr val="accent1"/>
              </a:solidFill>
              <a:latin typeface="Futura B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Army of the Engaged!</a:t>
            </a:r>
            <a:endParaRPr lang="en-US" sz="48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pic>
        <p:nvPicPr>
          <p:cNvPr id="1026" name="Picture 2" descr="Large group of people of diverse ages and national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482344"/>
            <a:ext cx="6208032" cy="462942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84240" y="3447741"/>
            <a:ext cx="9418320" cy="25603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692" y="714191"/>
            <a:ext cx="5253149" cy="58437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Futura Bk" panose="020B0502020204020303" pitchFamily="34" charset="0"/>
              </a:rPr>
              <a:t>Increase Dollars Raised</a:t>
            </a:r>
            <a:endParaRPr lang="en-US" sz="3200" b="1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6623" y="2895600"/>
            <a:ext cx="2023672" cy="331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4889" y="3456394"/>
            <a:ext cx="3510193" cy="2700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600" b="1" u="sng" dirty="0" smtClean="0">
                <a:latin typeface="Futura Bk" panose="020B0502020204020303" pitchFamily="34" charset="0"/>
              </a:rPr>
              <a:t>Engagement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Volunteers </a:t>
            </a:r>
          </a:p>
          <a:p>
            <a:pPr marL="1371600" lvl="3" indent="0">
              <a:buNone/>
            </a:pPr>
            <a:r>
              <a:rPr lang="en-US" sz="1600" dirty="0" smtClean="0">
                <a:latin typeface="Futura Bk" panose="020B0502020204020303" pitchFamily="34" charset="0"/>
              </a:rPr>
              <a:t>(Returning / New)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Drive Hosts </a:t>
            </a:r>
          </a:p>
          <a:p>
            <a:pPr marL="914400" lvl="2" indent="0">
              <a:buNone/>
            </a:pPr>
            <a:r>
              <a:rPr lang="en-US" sz="1800" dirty="0">
                <a:latin typeface="Futura Bk" panose="020B0502020204020303" pitchFamily="34" charset="0"/>
              </a:rPr>
              <a:t>	</a:t>
            </a:r>
            <a:r>
              <a:rPr lang="en-US" sz="1800" dirty="0" smtClean="0">
                <a:latin typeface="Futura Bk" panose="020B0502020204020303" pitchFamily="34" charset="0"/>
              </a:rPr>
              <a:t>(Returning / New)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Event Attendance </a:t>
            </a:r>
          </a:p>
          <a:p>
            <a:pPr marL="1371600" lvl="3" indent="0">
              <a:buNone/>
            </a:pPr>
            <a:r>
              <a:rPr lang="en-US" sz="1600" dirty="0" smtClean="0">
                <a:latin typeface="Futura Bk" panose="020B0502020204020303" pitchFamily="34" charset="0"/>
              </a:rPr>
              <a:t>(Returning / New)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8009" y="3482459"/>
            <a:ext cx="3542517" cy="251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200" b="1" u="sng" dirty="0" smtClean="0">
                <a:latin typeface="Futura Bk" panose="020B0502020204020303" pitchFamily="34" charset="0"/>
              </a:rPr>
              <a:t>Donor Communications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Agency Updates to Donors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Direct Supporter Interactions </a:t>
            </a:r>
          </a:p>
          <a:p>
            <a:pPr marL="1371600" lvl="3" indent="0">
              <a:buNone/>
            </a:pPr>
            <a:r>
              <a:rPr lang="en-US" sz="1600" dirty="0" smtClean="0">
                <a:latin typeface="Futura Bk" panose="020B0502020204020303" pitchFamily="34" charset="0"/>
              </a:rPr>
              <a:t>(Current / Prospective)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40448" y="3482468"/>
            <a:ext cx="2938073" cy="227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200" b="1" dirty="0" smtClean="0">
                <a:latin typeface="Futura Bk" panose="020B0502020204020303" pitchFamily="34" charset="0"/>
              </a:rPr>
              <a:t>   </a:t>
            </a:r>
            <a:r>
              <a:rPr lang="en-US" sz="2200" b="1" u="sng" dirty="0" smtClean="0">
                <a:latin typeface="Futura Bk" panose="020B0502020204020303" pitchFamily="34" charset="0"/>
              </a:rPr>
              <a:t>PR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Media Mentions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Community Speaker Events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Social Media Engagements</a:t>
            </a:r>
            <a:endParaRPr lang="en-US" sz="1800" dirty="0">
              <a:latin typeface="Futura Bk" panose="020B05020202040203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4046" y="1894306"/>
            <a:ext cx="3666349" cy="9632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                Donors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Futura Bk" panose="020B0502020204020303" pitchFamily="34" charset="0"/>
              </a:rPr>
              <a:t>(Returning / New / Lapsing)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87656" y="1866827"/>
            <a:ext cx="3686332" cy="9907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Futura Bk" panose="020B0502020204020303" pitchFamily="34" charset="0"/>
              </a:rPr>
              <a:t>              </a:t>
            </a:r>
            <a:r>
              <a:rPr lang="en-US" sz="2200" b="1" dirty="0" smtClean="0">
                <a:solidFill>
                  <a:schemeClr val="bg1"/>
                </a:solidFill>
                <a:latin typeface="Futura Bk" panose="020B0502020204020303" pitchFamily="34" charset="0"/>
              </a:rPr>
              <a:t>Sponsors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Futura Bk" panose="020B0502020204020303" pitchFamily="34" charset="0"/>
              </a:rPr>
              <a:t>(Returning / New / Lapsing)</a:t>
            </a:r>
          </a:p>
        </p:txBody>
      </p:sp>
      <p:sp>
        <p:nvSpPr>
          <p:cNvPr id="16" name="Up Arrow 15"/>
          <p:cNvSpPr/>
          <p:nvPr/>
        </p:nvSpPr>
        <p:spPr>
          <a:xfrm>
            <a:off x="5052939" y="1346893"/>
            <a:ext cx="524656" cy="5002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7109085" y="2908367"/>
            <a:ext cx="524656" cy="5002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2989289" y="2895877"/>
            <a:ext cx="524656" cy="5002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May Luncheon</a:t>
            </a:r>
            <a:endParaRPr lang="en-US" sz="48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3" y="1571367"/>
            <a:ext cx="6283754" cy="44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Messaging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81413"/>
            <a:ext cx="8596668" cy="388077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utura Bk" panose="020B0502020204020303" pitchFamily="34" charset="0"/>
              </a:rPr>
              <a:t>Unified message of urgent needs for families &amp; kids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Hit on the growth of the area, and how vulnerable families will need more support and there will be more families.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Ensure that the calls for urgency pull on heart strings and make people feel the urgency and the impact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Be clear on our impact through numbers and stories</a:t>
            </a:r>
            <a:r>
              <a:rPr lang="en-US" sz="2200" dirty="0">
                <a:latin typeface="Futura Bk" panose="020B0502020204020303" pitchFamily="34" charset="0"/>
              </a:rPr>
              <a:t> </a:t>
            </a:r>
            <a:r>
              <a:rPr lang="en-US" sz="2200" dirty="0" smtClean="0">
                <a:latin typeface="Futura Bk" panose="020B0502020204020303" pitchFamily="34" charset="0"/>
              </a:rPr>
              <a:t>and connect people back to the kids/families</a:t>
            </a:r>
          </a:p>
          <a:p>
            <a:pPr lvl="1"/>
            <a:r>
              <a:rPr lang="en-US" dirty="0" smtClean="0">
                <a:latin typeface="Futura Bk" panose="020B0502020204020303" pitchFamily="34" charset="0"/>
              </a:rPr>
              <a:t>Bookmarks for supporters to sign and send a message of encouragement and to support to families. These will be given as part of an alumni packet sent to families after they transition out.</a:t>
            </a:r>
            <a:endParaRPr lang="en-US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Beyond the Luncheon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776"/>
            <a:ext cx="8942154" cy="4498847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Engagement opportunities throughout the year:</a:t>
            </a:r>
          </a:p>
          <a:p>
            <a:pPr lvl="2"/>
            <a:r>
              <a:rPr lang="en-US" sz="1600" dirty="0" smtClean="0"/>
              <a:t>Program information nights:</a:t>
            </a:r>
          </a:p>
          <a:p>
            <a:pPr lvl="3"/>
            <a:r>
              <a:rPr lang="en-US" sz="1600" dirty="0" smtClean="0"/>
              <a:t>Clever </a:t>
            </a:r>
            <a:r>
              <a:rPr lang="en-US" sz="1600" dirty="0"/>
              <a:t>Sprouts Preschool program and play &amp; learn groups </a:t>
            </a:r>
            <a:endParaRPr lang="en-US" sz="1600" dirty="0" smtClean="0"/>
          </a:p>
          <a:p>
            <a:pPr lvl="4"/>
            <a:r>
              <a:rPr lang="en-US" sz="1600" dirty="0"/>
              <a:t>L</a:t>
            </a:r>
            <a:r>
              <a:rPr lang="en-US" sz="1600" dirty="0" smtClean="0"/>
              <a:t>ate </a:t>
            </a:r>
            <a:r>
              <a:rPr lang="en-US" sz="1600" dirty="0"/>
              <a:t>June at our Casino Road </a:t>
            </a:r>
            <a:r>
              <a:rPr lang="en-US" sz="1600" dirty="0" smtClean="0"/>
              <a:t>location</a:t>
            </a:r>
            <a:endParaRPr lang="en-US" sz="1600" dirty="0"/>
          </a:p>
          <a:p>
            <a:pPr lvl="3"/>
            <a:r>
              <a:rPr lang="en-US" sz="1600" dirty="0" smtClean="0"/>
              <a:t>Nurse </a:t>
            </a:r>
            <a:r>
              <a:rPr lang="en-US" sz="1600" dirty="0"/>
              <a:t>Family Partnership and </a:t>
            </a:r>
            <a:r>
              <a:rPr lang="en-US" sz="1600" dirty="0" smtClean="0"/>
              <a:t>Intake</a:t>
            </a:r>
          </a:p>
          <a:p>
            <a:pPr lvl="4"/>
            <a:r>
              <a:rPr lang="en-US" sz="1600" dirty="0"/>
              <a:t>July </a:t>
            </a:r>
            <a:r>
              <a:rPr lang="en-US" sz="1600" dirty="0" smtClean="0"/>
              <a:t>16 </a:t>
            </a:r>
            <a:r>
              <a:rPr lang="en-US" sz="1600" dirty="0"/>
              <a:t>at our Lynnwood branch</a:t>
            </a:r>
          </a:p>
          <a:p>
            <a:pPr lvl="3"/>
            <a:r>
              <a:rPr lang="en-US" sz="1600" dirty="0" smtClean="0"/>
              <a:t>Early </a:t>
            </a:r>
            <a:r>
              <a:rPr lang="en-US" sz="1600" dirty="0"/>
              <a:t>Intervention and Parents As </a:t>
            </a:r>
            <a:r>
              <a:rPr lang="en-US" sz="1600" dirty="0" smtClean="0"/>
              <a:t>Teachers</a:t>
            </a:r>
          </a:p>
          <a:p>
            <a:pPr lvl="4"/>
            <a:r>
              <a:rPr lang="en-US" sz="1600" dirty="0" smtClean="0"/>
              <a:t>Early fall at </a:t>
            </a:r>
            <a:r>
              <a:rPr lang="en-US" sz="1600" dirty="0"/>
              <a:t>our Everett Mall Way </a:t>
            </a:r>
            <a:r>
              <a:rPr lang="en-US" sz="1600" dirty="0" smtClean="0"/>
              <a:t>location</a:t>
            </a:r>
          </a:p>
          <a:p>
            <a:pPr lvl="2"/>
            <a:r>
              <a:rPr lang="en-US" sz="1600" dirty="0" smtClean="0"/>
              <a:t>Donation Drives</a:t>
            </a:r>
          </a:p>
          <a:p>
            <a:pPr lvl="2"/>
            <a:r>
              <a:rPr lang="en-US" sz="1600" dirty="0" smtClean="0"/>
              <a:t>Lunch and Learns / Speaker Events</a:t>
            </a:r>
          </a:p>
          <a:p>
            <a:pPr lvl="2"/>
            <a:r>
              <a:rPr lang="en-US" sz="1600" dirty="0" smtClean="0"/>
              <a:t>Monthly Volunteer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262001"/>
            <a:ext cx="4298320" cy="28627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6" y="2877671"/>
            <a:ext cx="8117555" cy="506715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utura Bk" panose="020B0502020204020303" pitchFamily="34" charset="0"/>
              </a:rPr>
              <a:t>Establish Personal Goals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Update us on what is happening in your work! </a:t>
            </a:r>
            <a:endParaRPr lang="en-US" sz="2200" dirty="0">
              <a:latin typeface="Futura Bk" panose="020B0502020204020303" pitchFamily="34" charset="0"/>
            </a:endParaRP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Interactions, notes, follow-ups, leads, needs, etc.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Table Captain at the Luncheon!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Invite people to things!</a:t>
            </a: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P</a:t>
            </a:r>
            <a:r>
              <a:rPr lang="en-US" sz="2000" dirty="0" smtClean="0">
                <a:latin typeface="Futura Bk" panose="020B0502020204020303" pitchFamily="34" charset="0"/>
              </a:rPr>
              <a:t>rogram nights, volunteer days, host drives or engage in other’s drives, private tours/information meetings, etc.</a:t>
            </a:r>
            <a:endParaRPr lang="en-US" sz="20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What do you need from us?</a:t>
            </a:r>
            <a:endParaRPr lang="en-US" sz="48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8989" r="59984" b="28293"/>
          <a:stretch/>
        </p:blipFill>
        <p:spPr>
          <a:xfrm>
            <a:off x="434340" y="2551869"/>
            <a:ext cx="3161342" cy="2948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71" y="5848357"/>
            <a:ext cx="3495136" cy="78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1307"/>
            <a:ext cx="8596668" cy="1364974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Futura Bk" panose="020B0502020204020303" pitchFamily="34" charset="0"/>
              </a:rPr>
              <a:t>Recent Successes… </a:t>
            </a:r>
            <a:br>
              <a:rPr lang="en-US" sz="3500" dirty="0" smtClean="0">
                <a:latin typeface="Futura Bk" panose="020B0502020204020303" pitchFamily="34" charset="0"/>
              </a:rPr>
            </a:br>
            <a:r>
              <a:rPr lang="en-US" sz="3500" dirty="0">
                <a:latin typeface="Futura Bk" panose="020B0502020204020303" pitchFamily="34" charset="0"/>
              </a:rPr>
              <a:t> </a:t>
            </a:r>
            <a:r>
              <a:rPr lang="en-US" sz="3500" dirty="0" smtClean="0">
                <a:latin typeface="Futura Bk" panose="020B0502020204020303" pitchFamily="34" charset="0"/>
              </a:rPr>
              <a:t>    </a:t>
            </a:r>
            <a:r>
              <a:rPr lang="en-US" sz="3500" i="1" dirty="0" smtClean="0">
                <a:latin typeface="Futura Bk" panose="020B0502020204020303" pitchFamily="34" charset="0"/>
              </a:rPr>
              <a:t>and something to look forward to</a:t>
            </a:r>
            <a:endParaRPr lang="en-US" sz="3500" i="1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57" y="1775397"/>
            <a:ext cx="3796914" cy="77647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utura Bk" panose="020B0502020204020303" pitchFamily="34" charset="0"/>
              </a:rPr>
              <a:t>Valentine’s Day Awareness Campaign</a:t>
            </a:r>
            <a:endParaRPr lang="en-US" sz="22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58881" y="5373764"/>
            <a:ext cx="4256616" cy="407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Futura Bk" panose="020B0502020204020303" pitchFamily="34" charset="0"/>
              </a:rPr>
              <a:t>Goddard School Regional Drive</a:t>
            </a:r>
            <a:endParaRPr lang="en-US" sz="2200" dirty="0">
              <a:latin typeface="Futura Bk" panose="020B05020202040203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2826" t="8889" r="23478" b="7440"/>
          <a:stretch/>
        </p:blipFill>
        <p:spPr>
          <a:xfrm>
            <a:off x="5149876" y="2186604"/>
            <a:ext cx="3369676" cy="295358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45553" y="1709540"/>
            <a:ext cx="4256616" cy="407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Futura Bk" panose="020B0502020204020303" pitchFamily="34" charset="0"/>
              </a:rPr>
              <a:t>Everett Herald Article</a:t>
            </a:r>
            <a:endParaRPr lang="en-US" sz="2200" dirty="0">
              <a:latin typeface="Futura B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423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Valentine’s Day Campaign</a:t>
            </a:r>
            <a:endParaRPr lang="en-US" sz="48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pic>
        <p:nvPicPr>
          <p:cNvPr id="4" name="fAb7eSGhqI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6724" y="1739348"/>
            <a:ext cx="7001922" cy="3938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92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4" t="15797" r="10186" b="65254"/>
          <a:stretch/>
        </p:blipFill>
        <p:spPr>
          <a:xfrm>
            <a:off x="4858006" y="4714318"/>
            <a:ext cx="2308319" cy="212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6" t="3506" r="22276" b="75791"/>
          <a:stretch/>
        </p:blipFill>
        <p:spPr>
          <a:xfrm>
            <a:off x="7166325" y="3026656"/>
            <a:ext cx="2551917" cy="2385391"/>
          </a:xfrm>
          <a:prstGeom prst="hear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7" y="321368"/>
            <a:ext cx="8596668" cy="659135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Futura Bk" panose="020B0502020204020303" pitchFamily="34" charset="0"/>
              </a:rPr>
              <a:t>Valentine’s Day Results</a:t>
            </a:r>
            <a:endParaRPr lang="en-US" sz="4200" dirty="0">
              <a:latin typeface="Futura Bk" panose="020B0502020204020303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8934932">
            <a:off x="4347965" y="4495796"/>
            <a:ext cx="1550504" cy="8617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2786"/>
            <a:ext cx="859666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latin typeface="Futura Bk" panose="020B0502020204020303" pitchFamily="34" charset="0"/>
              </a:rPr>
              <a:t>Radio (1 ad)</a:t>
            </a:r>
          </a:p>
          <a:p>
            <a:pPr lvl="1"/>
            <a:r>
              <a:rPr lang="en-US" dirty="0">
                <a:latin typeface="Futura Bk" panose="020B0502020204020303" pitchFamily="34" charset="0"/>
              </a:rPr>
              <a:t>Run </a:t>
            </a:r>
            <a:r>
              <a:rPr lang="en-US" dirty="0" smtClean="0">
                <a:latin typeface="Futura Bk" panose="020B0502020204020303" pitchFamily="34" charset="0"/>
              </a:rPr>
              <a:t>2/10 to 2/14, focused on highest listening times</a:t>
            </a:r>
            <a:endParaRPr lang="en-US" dirty="0">
              <a:latin typeface="Futura Bk" panose="020B0502020204020303" pitchFamily="34" charset="0"/>
            </a:endParaRPr>
          </a:p>
          <a:p>
            <a:pPr lvl="1"/>
            <a:r>
              <a:rPr lang="en-US" dirty="0" smtClean="0">
                <a:latin typeface="Futura Bk" panose="020B0502020204020303" pitchFamily="34" charset="0"/>
              </a:rPr>
              <a:t>Listening Audience</a:t>
            </a:r>
          </a:p>
          <a:p>
            <a:pPr lvl="2"/>
            <a:r>
              <a:rPr lang="en-US" sz="1600" dirty="0" smtClean="0">
                <a:latin typeface="Futura Bk" panose="020B0502020204020303" pitchFamily="34" charset="0"/>
              </a:rPr>
              <a:t>45,000 Radio Listeners</a:t>
            </a:r>
          </a:p>
          <a:p>
            <a:pPr lvl="2"/>
            <a:r>
              <a:rPr lang="en-US" sz="1600" dirty="0" smtClean="0">
                <a:latin typeface="Futura Bk" panose="020B0502020204020303" pitchFamily="34" charset="0"/>
              </a:rPr>
              <a:t>10,000+ Streaming Listeners</a:t>
            </a:r>
            <a:endParaRPr lang="en-US" sz="1600" dirty="0">
              <a:latin typeface="Futura Bk" panose="020B0502020204020303" pitchFamily="34" charset="0"/>
            </a:endParaRPr>
          </a:p>
          <a:p>
            <a:r>
              <a:rPr lang="en-US" sz="1600" dirty="0" smtClean="0">
                <a:latin typeface="Futura Bk" panose="020B0502020204020303" pitchFamily="34" charset="0"/>
              </a:rPr>
              <a:t>Social Media (2 posts)</a:t>
            </a:r>
          </a:p>
          <a:p>
            <a:pPr lvl="2"/>
            <a:r>
              <a:rPr lang="en-US" sz="1600" dirty="0" smtClean="0">
                <a:latin typeface="Futura Bk" panose="020B0502020204020303" pitchFamily="34" charset="0"/>
              </a:rPr>
              <a:t>4,048 people reached</a:t>
            </a:r>
          </a:p>
          <a:p>
            <a:pPr lvl="2"/>
            <a:r>
              <a:rPr lang="en-US" sz="1600" dirty="0" smtClean="0">
                <a:latin typeface="Futura Bk" panose="020B0502020204020303" pitchFamily="34" charset="0"/>
              </a:rPr>
              <a:t>708 reactions</a:t>
            </a:r>
          </a:p>
          <a:p>
            <a:pPr lvl="2"/>
            <a:r>
              <a:rPr lang="en-US" sz="1600" dirty="0" smtClean="0">
                <a:latin typeface="Futura Bk" panose="020B0502020204020303" pitchFamily="34" charset="0"/>
              </a:rPr>
              <a:t>23 Shares by individuals and businesses (including KRKO/KXA)</a:t>
            </a:r>
          </a:p>
          <a:p>
            <a:pPr lvl="2"/>
            <a:r>
              <a:rPr lang="en-US" sz="1600" dirty="0" smtClean="0">
                <a:latin typeface="Futura Bk" panose="020B0502020204020303" pitchFamily="34" charset="0"/>
              </a:rPr>
              <a:t>827 viewings of all or a portion of the video</a:t>
            </a:r>
          </a:p>
          <a:p>
            <a:r>
              <a:rPr lang="en-US" sz="1600" dirty="0" smtClean="0">
                <a:latin typeface="Futura Bk" panose="020B0502020204020303" pitchFamily="34" charset="0"/>
              </a:rPr>
              <a:t>Print (Valentine’s card)</a:t>
            </a:r>
          </a:p>
          <a:p>
            <a:pPr lvl="1"/>
            <a:r>
              <a:rPr lang="en-US" dirty="0" smtClean="0">
                <a:latin typeface="Futura Bk" panose="020B0502020204020303" pitchFamily="34" charset="0"/>
              </a:rPr>
              <a:t>Personalized messages to 100 individual and corporate donors</a:t>
            </a:r>
          </a:p>
          <a:p>
            <a:r>
              <a:rPr lang="en-US" sz="1600" dirty="0" smtClean="0">
                <a:latin typeface="Futura Bk" panose="020B0502020204020303" pitchFamily="34" charset="0"/>
              </a:rPr>
              <a:t>Email (2,107 unique addresses)</a:t>
            </a:r>
          </a:p>
          <a:p>
            <a:pPr lvl="1"/>
            <a:r>
              <a:rPr lang="en-US" dirty="0" smtClean="0">
                <a:latin typeface="Futura Bk" panose="020B0502020204020303" pitchFamily="34" charset="0"/>
              </a:rPr>
              <a:t>25% Open rate</a:t>
            </a:r>
          </a:p>
          <a:p>
            <a:pPr lvl="1"/>
            <a:r>
              <a:rPr lang="en-US" dirty="0" smtClean="0">
                <a:latin typeface="Futura Bk" panose="020B0502020204020303" pitchFamily="34" charset="0"/>
              </a:rPr>
              <a:t>89 Link clicks</a:t>
            </a:r>
          </a:p>
          <a:p>
            <a:pPr lvl="1"/>
            <a:r>
              <a:rPr lang="en-US" dirty="0" smtClean="0">
                <a:latin typeface="Futura Bk" panose="020B0502020204020303" pitchFamily="34" charset="0"/>
              </a:rPr>
              <a:t>64 Unique video views</a:t>
            </a:r>
          </a:p>
          <a:p>
            <a:endParaRPr lang="en-US" sz="2200" dirty="0" smtClean="0">
              <a:latin typeface="Futura Bk" panose="020B0502020204020303" pitchFamily="34" charset="0"/>
            </a:endParaRPr>
          </a:p>
          <a:p>
            <a:endParaRPr lang="en-US" sz="22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9" t="71740" r="8882" b="3333"/>
          <a:stretch/>
        </p:blipFill>
        <p:spPr>
          <a:xfrm>
            <a:off x="5893904" y="321368"/>
            <a:ext cx="3051314" cy="27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Title</a:t>
            </a:r>
            <a:endParaRPr lang="en-US" sz="48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8389" y="2837024"/>
            <a:ext cx="7455917" cy="344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Futura Bk" panose="020B0502020204020303" pitchFamily="34" charset="0"/>
              </a:rPr>
              <a:t>Everett Herald News Article 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Reach 362,000 readers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117,000 directly on the Herald website</a:t>
            </a:r>
          </a:p>
          <a:p>
            <a:pPr lvl="2"/>
            <a:r>
              <a:rPr lang="en-US" sz="1800" dirty="0" smtClean="0">
                <a:latin typeface="Futura Bk" panose="020B0502020204020303" pitchFamily="34" charset="0"/>
              </a:rPr>
              <a:t>245,000 via social</a:t>
            </a:r>
          </a:p>
          <a:p>
            <a:pPr marL="914400" lvl="2" indent="0">
              <a:buNone/>
            </a:pPr>
            <a:endParaRPr lang="en-US" sz="1800" dirty="0" smtClean="0">
              <a:latin typeface="Futura Bk" panose="020B0502020204020303" pitchFamily="34" charset="0"/>
            </a:endParaRPr>
          </a:p>
          <a:p>
            <a:r>
              <a:rPr lang="en-US" sz="2200" dirty="0">
                <a:latin typeface="Futura Bk" panose="020B0502020204020303" pitchFamily="34" charset="0"/>
              </a:rPr>
              <a:t>Everett Post Facebook Live coverage</a:t>
            </a: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Reach </a:t>
            </a:r>
            <a:r>
              <a:rPr lang="en-US" sz="2000" dirty="0" smtClean="0">
                <a:latin typeface="Futura Bk" panose="020B0502020204020303" pitchFamily="34" charset="0"/>
              </a:rPr>
              <a:t>6,370 viewers</a:t>
            </a:r>
            <a:endParaRPr lang="en-US" sz="2000" dirty="0">
              <a:latin typeface="Futura Bk" panose="020B0502020204020303" pitchFamily="34" charset="0"/>
            </a:endParaRPr>
          </a:p>
          <a:p>
            <a:pPr marL="914400" lvl="2" indent="0">
              <a:buNone/>
            </a:pPr>
            <a:endParaRPr lang="en-US" sz="1800" dirty="0" smtClean="0"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243" t="9810" r="43953" b="83427"/>
          <a:stretch/>
        </p:blipFill>
        <p:spPr>
          <a:xfrm>
            <a:off x="677334" y="670328"/>
            <a:ext cx="3635279" cy="100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087" t="20677" r="60217" b="64251"/>
          <a:stretch/>
        </p:blipFill>
        <p:spPr>
          <a:xfrm>
            <a:off x="5044020" y="670328"/>
            <a:ext cx="3498574" cy="1033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1956816"/>
            <a:ext cx="802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“ChildStrive </a:t>
            </a:r>
            <a:r>
              <a:rPr lang="en-US" dirty="0"/>
              <a:t>has new digs and a broader mission than in the past, but its goal remains the same: Give young children a great start in life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588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Title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70" y="2093843"/>
            <a:ext cx="8596668" cy="366834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utura Bk" panose="020B0502020204020303" pitchFamily="34" charset="0"/>
              </a:rPr>
              <a:t>Selected ChildStrive as the beneficiary of the Snohomish Goddard School donation drive for the second year in a row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Drive will run in conjunction with their art fair on Saturday, April 25</a:t>
            </a:r>
          </a:p>
          <a:p>
            <a:r>
              <a:rPr lang="en-US" sz="2200" dirty="0">
                <a:latin typeface="Futura Bk" panose="020B0502020204020303" pitchFamily="34" charset="0"/>
              </a:rPr>
              <a:t>Regional Donation Drive focused on Early Intervention Services</a:t>
            </a: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All Goddard Schools in Snohomish and King Counties will participate and raise funds to benefit an early intervention program near them</a:t>
            </a: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The national office will also be promoting the </a:t>
            </a:r>
            <a:r>
              <a:rPr lang="en-US" sz="2000" dirty="0" smtClean="0">
                <a:latin typeface="Futura Bk" panose="020B0502020204020303" pitchFamily="34" charset="0"/>
              </a:rPr>
              <a:t>campaign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Increased promotional opportunities due to regional focus</a:t>
            </a:r>
            <a:endParaRPr lang="en-US" sz="2000" dirty="0">
              <a:latin typeface="Futura Bk" panose="020B0502020204020303" pitchFamily="34" charset="0"/>
            </a:endParaRPr>
          </a:p>
          <a:p>
            <a:endParaRPr lang="en-US" sz="22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5072649" cy="11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Looking Back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293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utura Bk" panose="020B0502020204020303" pitchFamily="34" charset="0"/>
              </a:rPr>
              <a:t>Not a major investment area for ChildStrive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1 Development &amp; 1 Program Marketing position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Heavy Event Focus with a fall appeal</a:t>
            </a: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Database is heavy event donors.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Vacant positions for 6+ months prior to my start, no formal donor stewardship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Today’s Team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7904"/>
            <a:ext cx="8802842" cy="4541859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latin typeface="Futura Bk" panose="020B0502020204020303" pitchFamily="34" charset="0"/>
              </a:rPr>
              <a:t>Rebecca started in March 2017 </a:t>
            </a:r>
            <a:endParaRPr lang="en-US" sz="2200" dirty="0" smtClean="0">
              <a:latin typeface="Futura Bk" panose="020B0502020204020303" pitchFamily="34" charset="0"/>
            </a:endParaRPr>
          </a:p>
          <a:p>
            <a:pPr lvl="1"/>
            <a:r>
              <a:rPr lang="en-US" sz="2000" dirty="0" smtClean="0">
                <a:latin typeface="Futura Bk" panose="020B0502020204020303" pitchFamily="34" charset="0"/>
              </a:rPr>
              <a:t>Took on both the Development &amp; Marketing</a:t>
            </a:r>
            <a:endParaRPr lang="en-US" sz="2000" dirty="0">
              <a:latin typeface="Futura Bk" panose="020B0502020204020303" pitchFamily="34" charset="0"/>
            </a:endParaRP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Focused on Luncheon</a:t>
            </a: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New Brand recognition/awareness/consistency/credibility</a:t>
            </a:r>
          </a:p>
          <a:p>
            <a:r>
              <a:rPr lang="en-US" sz="2200" dirty="0">
                <a:latin typeface="Futura Bk" panose="020B0502020204020303" pitchFamily="34" charset="0"/>
              </a:rPr>
              <a:t>Hayley joined in Oct 2018.</a:t>
            </a:r>
          </a:p>
          <a:p>
            <a:pPr lvl="1"/>
            <a:r>
              <a:rPr lang="en-US" sz="2000" dirty="0">
                <a:latin typeface="Futura Bk" panose="020B0502020204020303" pitchFamily="34" charset="0"/>
              </a:rPr>
              <a:t>Increase social media capacity, helped handle growing logistics, events, and community presence.</a:t>
            </a:r>
          </a:p>
          <a:p>
            <a:r>
              <a:rPr lang="en-US" sz="2200" dirty="0">
                <a:latin typeface="Futura Bk" panose="020B0502020204020303" pitchFamily="34" charset="0"/>
              </a:rPr>
              <a:t>Natalie joined in Jan </a:t>
            </a:r>
            <a:r>
              <a:rPr lang="en-US" sz="2200" dirty="0" smtClean="0">
                <a:latin typeface="Futura Bk" panose="020B0502020204020303" pitchFamily="34" charset="0"/>
              </a:rPr>
              <a:t>2019</a:t>
            </a:r>
          </a:p>
          <a:p>
            <a:pPr lvl="1"/>
            <a:r>
              <a:rPr lang="en-US" sz="2200" dirty="0">
                <a:latin typeface="Futura Bk" panose="020B0502020204020303" pitchFamily="34" charset="0"/>
              </a:rPr>
              <a:t>Focused on donor </a:t>
            </a:r>
            <a:r>
              <a:rPr lang="en-US" sz="2200" dirty="0" smtClean="0">
                <a:latin typeface="Futura Bk" panose="020B0502020204020303" pitchFamily="34" charset="0"/>
              </a:rPr>
              <a:t>engagement</a:t>
            </a:r>
          </a:p>
          <a:p>
            <a:pPr lvl="1"/>
            <a:endParaRPr lang="en-US" sz="2200" dirty="0">
              <a:latin typeface="Futura Bk" panose="020B0502020204020303" pitchFamily="34" charset="0"/>
            </a:endParaRPr>
          </a:p>
          <a:p>
            <a:r>
              <a:rPr lang="en-US" sz="2200" dirty="0" smtClean="0">
                <a:latin typeface="Futura Bk" panose="020B0502020204020303" pitchFamily="34" charset="0"/>
              </a:rPr>
              <a:t>Rebecca was on broken-up Maternity Leave for 14 weeks – up to a 3 person team in the fall when she returned full-time</a:t>
            </a:r>
            <a:r>
              <a:rPr lang="en-US" sz="2200" dirty="0" smtClean="0">
                <a:latin typeface="Futura Bk" panose="020B0502020204020303" pitchFamily="34" charset="0"/>
              </a:rPr>
              <a:t>.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The grants program is managed by Jim and Terry and falls outside of the Development Department.</a:t>
            </a:r>
            <a:endParaRPr lang="en-US" sz="2200" dirty="0">
              <a:latin typeface="Futura Bk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Bk" panose="020B0502020204020303" pitchFamily="34" charset="0"/>
              </a:rPr>
              <a:t>Challenges</a:t>
            </a:r>
            <a:endParaRPr lang="en-US" sz="4800" dirty="0">
              <a:latin typeface="Futura Bk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28" y="1600201"/>
            <a:ext cx="8596668" cy="4161986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Futura Bk" panose="020B0502020204020303" pitchFamily="34" charset="0"/>
              </a:rPr>
              <a:t>ChildStrive’s</a:t>
            </a:r>
            <a:r>
              <a:rPr lang="en-US" sz="2200" dirty="0" smtClean="0">
                <a:latin typeface="Futura Bk" panose="020B0502020204020303" pitchFamily="34" charset="0"/>
              </a:rPr>
              <a:t> donor pipeline has been almost entirely event focused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Lack of historical investment in the integrity of donor data</a:t>
            </a:r>
            <a:endParaRPr lang="en-US" sz="2000" dirty="0">
              <a:latin typeface="Futura Bk" panose="020B0502020204020303" pitchFamily="34" charset="0"/>
            </a:endParaRPr>
          </a:p>
          <a:p>
            <a:r>
              <a:rPr lang="en-US" sz="2200" dirty="0" smtClean="0">
                <a:latin typeface="Futura Bk" panose="020B0502020204020303" pitchFamily="34" charset="0"/>
              </a:rPr>
              <a:t>Development holds many internal program and internal communication admin pieces</a:t>
            </a:r>
          </a:p>
          <a:p>
            <a:pPr lvl="1"/>
            <a:r>
              <a:rPr lang="en-US" sz="2200" dirty="0">
                <a:latin typeface="Futura Bk" panose="020B0502020204020303" pitchFamily="34" charset="0"/>
              </a:rPr>
              <a:t>Program/client focused community </a:t>
            </a:r>
            <a:r>
              <a:rPr lang="en-US" sz="2200" dirty="0" smtClean="0">
                <a:latin typeface="Futura Bk" panose="020B0502020204020303" pitchFamily="34" charset="0"/>
              </a:rPr>
              <a:t>events</a:t>
            </a:r>
          </a:p>
          <a:p>
            <a:pPr lvl="1"/>
            <a:r>
              <a:rPr lang="en-US" sz="2200" dirty="0" smtClean="0">
                <a:latin typeface="Futura Bk" panose="020B0502020204020303" pitchFamily="34" charset="0"/>
              </a:rPr>
              <a:t>Program flyers</a:t>
            </a:r>
          </a:p>
          <a:p>
            <a:pPr lvl="1"/>
            <a:r>
              <a:rPr lang="en-US" sz="2200" dirty="0" smtClean="0">
                <a:latin typeface="Futura Bk" panose="020B0502020204020303" pitchFamily="34" charset="0"/>
              </a:rPr>
              <a:t>Internal and Client document printing</a:t>
            </a:r>
          </a:p>
          <a:p>
            <a:r>
              <a:rPr lang="en-US" sz="2200" dirty="0" smtClean="0">
                <a:latin typeface="Futura Bk" panose="020B0502020204020303" pitchFamily="34" charset="0"/>
              </a:rPr>
              <a:t>We are a very small team.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059763"/>
            <a:ext cx="1746885" cy="7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hildStrive">
      <a:dk1>
        <a:srgbClr val="210F2F"/>
      </a:dk1>
      <a:lt1>
        <a:sysClr val="window" lastClr="FFFFFF"/>
      </a:lt1>
      <a:dk2>
        <a:srgbClr val="210F2F"/>
      </a:dk2>
      <a:lt2>
        <a:srgbClr val="EBDDC3"/>
      </a:lt2>
      <a:accent1>
        <a:srgbClr val="25AAE1"/>
      </a:accent1>
      <a:accent2>
        <a:srgbClr val="8DC63F"/>
      </a:accent2>
      <a:accent3>
        <a:srgbClr val="662D91"/>
      </a:accent3>
      <a:accent4>
        <a:srgbClr val="8DC63F"/>
      </a:accent4>
      <a:accent5>
        <a:srgbClr val="25AAE1"/>
      </a:accent5>
      <a:accent6>
        <a:srgbClr val="662D91"/>
      </a:accent6>
      <a:hlink>
        <a:srgbClr val="B2DC2A"/>
      </a:hlink>
      <a:folHlink>
        <a:srgbClr val="8DC63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DD21AB-9D4F-449F-BF3A-8A448024A6F7}" vid="{3477E369-5035-4149-9391-930640D3AE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26771</TotalTime>
  <Words>807</Words>
  <Application>Microsoft Office PowerPoint</Application>
  <PresentationFormat>Widescreen</PresentationFormat>
  <Paragraphs>125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Futura Bk</vt:lpstr>
      <vt:lpstr>Trebuchet MS</vt:lpstr>
      <vt:lpstr>Wingdings 3</vt:lpstr>
      <vt:lpstr>Facet</vt:lpstr>
      <vt:lpstr>PowerPoint Presentation</vt:lpstr>
      <vt:lpstr>Recent Successes…       and something to look forward to</vt:lpstr>
      <vt:lpstr>Valentine’s Day Campaign</vt:lpstr>
      <vt:lpstr>Valentine’s Day Results</vt:lpstr>
      <vt:lpstr>Title</vt:lpstr>
      <vt:lpstr>Title</vt:lpstr>
      <vt:lpstr>Looking Back</vt:lpstr>
      <vt:lpstr>Today’s Team</vt:lpstr>
      <vt:lpstr>Challenges</vt:lpstr>
      <vt:lpstr>The Plan</vt:lpstr>
      <vt:lpstr>ChildStrive’s Donor Pool</vt:lpstr>
      <vt:lpstr>Army of the Engaged!</vt:lpstr>
      <vt:lpstr>PowerPoint Presentation</vt:lpstr>
      <vt:lpstr>May Luncheon</vt:lpstr>
      <vt:lpstr>Messaging</vt:lpstr>
      <vt:lpstr>Beyond the Luncheon</vt:lpstr>
      <vt:lpstr>PowerPoint Presentation</vt:lpstr>
      <vt:lpstr>What do you need from us?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Mauldin, Rebecca</dc:creator>
  <cp:lastModifiedBy>Kinsinger,Natalie</cp:lastModifiedBy>
  <cp:revision>100</cp:revision>
  <dcterms:created xsi:type="dcterms:W3CDTF">2013-07-15T20:26:40Z</dcterms:created>
  <dcterms:modified xsi:type="dcterms:W3CDTF">2020-03-05T04:28:13Z</dcterms:modified>
</cp:coreProperties>
</file>